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1" r:id="rId3"/>
    <p:sldId id="263" r:id="rId4"/>
    <p:sldId id="264" r:id="rId5"/>
    <p:sldId id="265" r:id="rId6"/>
    <p:sldId id="258" r:id="rId7"/>
    <p:sldId id="266" r:id="rId8"/>
    <p:sldId id="267" r:id="rId9"/>
    <p:sldId id="269" r:id="rId10"/>
    <p:sldId id="270" r:id="rId11"/>
    <p:sldId id="272" r:id="rId12"/>
    <p:sldId id="271" r:id="rId13"/>
    <p:sldId id="273" r:id="rId14"/>
    <p:sldId id="285" r:id="rId15"/>
    <p:sldId id="286" r:id="rId16"/>
    <p:sldId id="259" r:id="rId17"/>
    <p:sldId id="268" r:id="rId18"/>
    <p:sldId id="275" r:id="rId19"/>
    <p:sldId id="276" r:id="rId20"/>
    <p:sldId id="274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1FBAD7A-C851-4638-B862-C49C896E04EC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467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992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601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047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717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07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351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81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3499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403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46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0195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52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83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8329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07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291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729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429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135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4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147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0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9.png"/><Relationship Id="rId7" Type="http://schemas.openxmlformats.org/officeDocument/2006/relationships/image" Target="../media/image28.png"/><Relationship Id="rId12" Type="http://schemas.openxmlformats.org/officeDocument/2006/relationships/image" Target="../media/image3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36.png"/><Relationship Id="rId5" Type="http://schemas.openxmlformats.org/officeDocument/2006/relationships/image" Target="../media/image31.png"/><Relationship Id="rId10" Type="http://schemas.openxmlformats.org/officeDocument/2006/relationships/image" Target="../media/image35.png"/><Relationship Id="rId4" Type="http://schemas.openxmlformats.org/officeDocument/2006/relationships/image" Target="../media/image30.png"/><Relationship Id="rId1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2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2.png"/><Relationship Id="rId4" Type="http://schemas.openxmlformats.org/officeDocument/2006/relationships/image" Target="../media/image34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0.png"/><Relationship Id="rId12" Type="http://schemas.openxmlformats.org/officeDocument/2006/relationships/image" Target="../media/image3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36.png"/><Relationship Id="rId10" Type="http://schemas.openxmlformats.org/officeDocument/2006/relationships/image" Target="../media/image35.png"/><Relationship Id="rId9" Type="http://schemas.openxmlformats.org/officeDocument/2006/relationships/image" Target="../media/image340.png"/><Relationship Id="rId1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39.png"/><Relationship Id="rId4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Three Equilateral Triangles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Provenance unknown</a:t>
            </a:r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65222" y="5635369"/>
                <a:ext cx="406778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222" y="5635369"/>
                <a:ext cx="406778" cy="668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C9021F-B0BB-491A-9E45-0BD48219A0CA}"/>
              </a:ext>
            </a:extLst>
          </p:cNvPr>
          <p:cNvCxnSpPr>
            <a:stCxn id="23" idx="2"/>
            <a:endCxn id="5" idx="3"/>
          </p:cNvCxnSpPr>
          <p:nvPr/>
        </p:nvCxnSpPr>
        <p:spPr>
          <a:xfrm flipH="1">
            <a:off x="4579467" y="5171199"/>
            <a:ext cx="1437" cy="1208407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98DBE1-73FE-41C5-B22F-7316983221B1}"/>
              </a:ext>
            </a:extLst>
          </p:cNvPr>
          <p:cNvCxnSpPr>
            <a:cxnSpLocks/>
            <a:endCxn id="22" idx="3"/>
          </p:cNvCxnSpPr>
          <p:nvPr/>
        </p:nvCxnSpPr>
        <p:spPr>
          <a:xfrm>
            <a:off x="7068082" y="3290292"/>
            <a:ext cx="3151" cy="308931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8CEE48-1625-44F1-BEA7-F0B9A83806A2}"/>
                  </a:ext>
                </a:extLst>
              </p:cNvPr>
              <p:cNvSpPr txBox="1"/>
              <p:nvPr/>
            </p:nvSpPr>
            <p:spPr>
              <a:xfrm>
                <a:off x="7418802" y="5221598"/>
                <a:ext cx="417550" cy="666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8CEE48-1625-44F1-BEA7-F0B9A8380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8802" y="5221598"/>
                <a:ext cx="417550" cy="666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lowchart: Manual Input 5">
            <a:extLst>
              <a:ext uri="{FF2B5EF4-FFF2-40B4-BE49-F238E27FC236}">
                <a16:creationId xmlns:a16="http://schemas.microsoft.com/office/drawing/2014/main" id="{67DDBA4D-0B57-45B5-82FC-B17B4AEC80BB}"/>
              </a:ext>
            </a:extLst>
          </p:cNvPr>
          <p:cNvSpPr/>
          <p:nvPr/>
        </p:nvSpPr>
        <p:spPr>
          <a:xfrm>
            <a:off x="4579467" y="3302308"/>
            <a:ext cx="2488614" cy="3077298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7 w 10000"/>
              <a:gd name="connsiteY0" fmla="*/ 61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7 w 10000"/>
              <a:gd name="connsiteY4" fmla="*/ 61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57" y="61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57" y="610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DA079D6-5090-4839-850A-287DC414818E}"/>
                  </a:ext>
                </a:extLst>
              </p:cNvPr>
              <p:cNvSpPr txBox="1"/>
              <p:nvPr/>
            </p:nvSpPr>
            <p:spPr>
              <a:xfrm>
                <a:off x="5064109" y="5018109"/>
                <a:ext cx="167026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sSup>
                        <m:sSup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DA079D6-5090-4839-850A-287DC4148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109" y="5018109"/>
                <a:ext cx="1670264" cy="6685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C184D4-8213-4A43-A460-FB8A2FE75A8C}"/>
              </a:ext>
            </a:extLst>
          </p:cNvPr>
          <p:cNvCxnSpPr>
            <a:stCxn id="5" idx="3"/>
            <a:endCxn id="22" idx="3"/>
          </p:cNvCxnSpPr>
          <p:nvPr/>
        </p:nvCxnSpPr>
        <p:spPr>
          <a:xfrm>
            <a:off x="4579467" y="6379606"/>
            <a:ext cx="2491766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/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C3A1AF2-EE98-4012-9CC3-A582ADB7E0C4}"/>
                  </a:ext>
                </a:extLst>
              </p:cNvPr>
              <p:cNvSpPr txBox="1"/>
              <p:nvPr/>
            </p:nvSpPr>
            <p:spPr>
              <a:xfrm>
                <a:off x="4065984" y="6407907"/>
                <a:ext cx="3913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C3A1AF2-EE98-4012-9CC3-A582ADB7E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984" y="6407907"/>
                <a:ext cx="391325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F078275-31D7-4D56-A68E-A946781AA3B4}"/>
                  </a:ext>
                </a:extLst>
              </p:cNvPr>
              <p:cNvSpPr txBox="1"/>
              <p:nvPr/>
            </p:nvSpPr>
            <p:spPr>
              <a:xfrm>
                <a:off x="7802949" y="6357107"/>
                <a:ext cx="3858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F078275-31D7-4D56-A68E-A946781AA3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949" y="6357107"/>
                <a:ext cx="385875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F608A8A-896D-47FF-A8F8-5650FD96C5A8}"/>
                  </a:ext>
                </a:extLst>
              </p:cNvPr>
              <p:cNvSpPr txBox="1"/>
              <p:nvPr/>
            </p:nvSpPr>
            <p:spPr>
              <a:xfrm>
                <a:off x="5434788" y="6357107"/>
                <a:ext cx="8411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F608A8A-896D-47FF-A8F8-5650FD96C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788" y="6357107"/>
                <a:ext cx="841192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EBE1353-0624-4013-A6C0-51E5463E5269}"/>
                  </a:ext>
                </a:extLst>
              </p:cNvPr>
              <p:cNvSpPr txBox="1"/>
              <p:nvPr/>
            </p:nvSpPr>
            <p:spPr>
              <a:xfrm>
                <a:off x="6979052" y="4872656"/>
                <a:ext cx="594843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EBE1353-0624-4013-A6C0-51E5463E5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052" y="4872656"/>
                <a:ext cx="594843" cy="36760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AB9C6E6-03EF-4EF6-84B6-DB43406FA133}"/>
                  </a:ext>
                </a:extLst>
              </p:cNvPr>
              <p:cNvSpPr txBox="1"/>
              <p:nvPr/>
            </p:nvSpPr>
            <p:spPr>
              <a:xfrm>
                <a:off x="4467536" y="5706285"/>
                <a:ext cx="59856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AB9C6E6-03EF-4EF6-84B6-DB43406FA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536" y="5706285"/>
                <a:ext cx="598562" cy="3676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/>
              <p:nvPr/>
            </p:nvSpPr>
            <p:spPr>
              <a:xfrm>
                <a:off x="125211" y="220432"/>
                <a:ext cx="5823188" cy="2087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	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	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11" y="220432"/>
                <a:ext cx="5823188" cy="208717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4">
            <a:extLst>
              <a:ext uri="{FF2B5EF4-FFF2-40B4-BE49-F238E27FC236}">
                <a16:creationId xmlns:a16="http://schemas.microsoft.com/office/drawing/2014/main" id="{7F35A385-E27D-4E92-ADED-5BFDC2B530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51171" y="103149"/>
            <a:ext cx="2236999" cy="209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1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1" grpId="0"/>
      <p:bldP spid="28" grpId="0"/>
      <p:bldP spid="29" grpId="0"/>
      <p:bldP spid="31" grpId="0"/>
      <p:bldP spid="32" grpId="0"/>
      <p:bldP spid="33" grpId="0"/>
      <p:bldP spid="3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/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/>
              <p:nvPr/>
            </p:nvSpPr>
            <p:spPr>
              <a:xfrm>
                <a:off x="125211" y="220432"/>
                <a:ext cx="5823188" cy="2087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	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	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11" y="220432"/>
                <a:ext cx="5823188" cy="20871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4">
            <a:extLst>
              <a:ext uri="{FF2B5EF4-FFF2-40B4-BE49-F238E27FC236}">
                <a16:creationId xmlns:a16="http://schemas.microsoft.com/office/drawing/2014/main" id="{7F35A385-E27D-4E92-ADED-5BFDC2B530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1171" y="103149"/>
            <a:ext cx="2236999" cy="20976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C8533E1-F6BA-4FDF-8CDB-DC078ABFCB73}"/>
                  </a:ext>
                </a:extLst>
              </p:cNvPr>
              <p:cNvSpPr txBox="1"/>
              <p:nvPr/>
            </p:nvSpPr>
            <p:spPr>
              <a:xfrm>
                <a:off x="4930551" y="5035372"/>
                <a:ext cx="8396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C8533E1-F6BA-4FDF-8CDB-DC078ABFCB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551" y="5035372"/>
                <a:ext cx="839653" cy="436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4B1C23F-A96A-4201-ABDC-D90924F0FA0F}"/>
                  </a:ext>
                </a:extLst>
              </p:cNvPr>
              <p:cNvSpPr txBox="1"/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4B1C23F-A96A-4201-ABDC-D90924F0FA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0FCE0A-EE7A-4382-9214-C9BF98779CD6}"/>
                  </a:ext>
                </a:extLst>
              </p:cNvPr>
              <p:cNvSpPr txBox="1"/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0FCE0A-EE7A-4382-9214-C9BF98779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C1BAA72-E9CA-4217-B1A7-4DA10F09B71F}"/>
                  </a:ext>
                </a:extLst>
              </p:cNvPr>
              <p:cNvSpPr txBox="1"/>
              <p:nvPr/>
            </p:nvSpPr>
            <p:spPr>
              <a:xfrm>
                <a:off x="125211" y="3888192"/>
                <a:ext cx="4294389" cy="1849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>
                    <a:latin typeface="Comic Sans MS" panose="030F0702030302020204" pitchFamily="66" charset="0"/>
                  </a:rPr>
                  <a:t>Alternatively, </a:t>
                </a:r>
              </a:p>
              <a:p>
                <a:pPr>
                  <a:spcAft>
                    <a:spcPts val="1800"/>
                  </a:spcAft>
                </a:pPr>
                <a:r>
                  <a:rPr lang="en-GB" sz="2400" dirty="0"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func>
                      <m:func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	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C1BAA72-E9CA-4217-B1A7-4DA10F09B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11" y="3888192"/>
                <a:ext cx="4294389" cy="1849032"/>
              </a:xfrm>
              <a:prstGeom prst="rect">
                <a:avLst/>
              </a:prstGeom>
              <a:blipFill>
                <a:blip r:embed="rId9"/>
                <a:stretch>
                  <a:fillRect l="-2273" t="-26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885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C9021F-B0BB-491A-9E45-0BD48219A0CA}"/>
              </a:ext>
            </a:extLst>
          </p:cNvPr>
          <p:cNvCxnSpPr>
            <a:stCxn id="23" idx="2"/>
            <a:endCxn id="5" idx="3"/>
          </p:cNvCxnSpPr>
          <p:nvPr/>
        </p:nvCxnSpPr>
        <p:spPr>
          <a:xfrm flipH="1">
            <a:off x="4579467" y="5171199"/>
            <a:ext cx="1437" cy="1208407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98DBE1-73FE-41C5-B22F-7316983221B1}"/>
              </a:ext>
            </a:extLst>
          </p:cNvPr>
          <p:cNvCxnSpPr>
            <a:cxnSpLocks/>
            <a:endCxn id="22" idx="3"/>
          </p:cNvCxnSpPr>
          <p:nvPr/>
        </p:nvCxnSpPr>
        <p:spPr>
          <a:xfrm>
            <a:off x="7068082" y="3290292"/>
            <a:ext cx="3151" cy="308931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Manual Input 5">
            <a:extLst>
              <a:ext uri="{FF2B5EF4-FFF2-40B4-BE49-F238E27FC236}">
                <a16:creationId xmlns:a16="http://schemas.microsoft.com/office/drawing/2014/main" id="{67DDBA4D-0B57-45B5-82FC-B17B4AEC80BB}"/>
              </a:ext>
            </a:extLst>
          </p:cNvPr>
          <p:cNvSpPr/>
          <p:nvPr/>
        </p:nvSpPr>
        <p:spPr>
          <a:xfrm>
            <a:off x="4579467" y="3302308"/>
            <a:ext cx="2488614" cy="3077298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7 w 10000"/>
              <a:gd name="connsiteY0" fmla="*/ 61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7 w 10000"/>
              <a:gd name="connsiteY4" fmla="*/ 61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57" y="61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57" y="610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C184D4-8213-4A43-A460-FB8A2FE75A8C}"/>
              </a:ext>
            </a:extLst>
          </p:cNvPr>
          <p:cNvCxnSpPr>
            <a:stCxn id="5" idx="3"/>
            <a:endCxn id="22" idx="3"/>
          </p:cNvCxnSpPr>
          <p:nvPr/>
        </p:nvCxnSpPr>
        <p:spPr>
          <a:xfrm>
            <a:off x="4579467" y="6379606"/>
            <a:ext cx="2491766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/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BBD0E66-CE20-42A7-9C75-4C8A26C59E70}"/>
                  </a:ext>
                </a:extLst>
              </p:cNvPr>
              <p:cNvSpPr txBox="1"/>
              <p:nvPr/>
            </p:nvSpPr>
            <p:spPr>
              <a:xfrm>
                <a:off x="5436592" y="3852674"/>
                <a:ext cx="511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BBD0E66-CE20-42A7-9C75-4C8A26C59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592" y="3852674"/>
                <a:ext cx="511807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F608A8A-896D-47FF-A8F8-5650FD96C5A8}"/>
                  </a:ext>
                </a:extLst>
              </p:cNvPr>
              <p:cNvSpPr txBox="1"/>
              <p:nvPr/>
            </p:nvSpPr>
            <p:spPr>
              <a:xfrm>
                <a:off x="5434788" y="6357107"/>
                <a:ext cx="8411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F608A8A-896D-47FF-A8F8-5650FD96C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788" y="6357107"/>
                <a:ext cx="841192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EBE1353-0624-4013-A6C0-51E5463E5269}"/>
                  </a:ext>
                </a:extLst>
              </p:cNvPr>
              <p:cNvSpPr txBox="1"/>
              <p:nvPr/>
            </p:nvSpPr>
            <p:spPr>
              <a:xfrm>
                <a:off x="6979052" y="4872656"/>
                <a:ext cx="594843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EBE1353-0624-4013-A6C0-51E5463E5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052" y="4872656"/>
                <a:ext cx="594843" cy="36760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AB9C6E6-03EF-4EF6-84B6-DB43406FA133}"/>
                  </a:ext>
                </a:extLst>
              </p:cNvPr>
              <p:cNvSpPr txBox="1"/>
              <p:nvPr/>
            </p:nvSpPr>
            <p:spPr>
              <a:xfrm>
                <a:off x="4467536" y="5706285"/>
                <a:ext cx="59856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AB9C6E6-03EF-4EF6-84B6-DB43406FA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536" y="5706285"/>
                <a:ext cx="598562" cy="3676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/>
              <p:nvPr/>
            </p:nvSpPr>
            <p:spPr>
              <a:xfrm>
                <a:off x="76053" y="525822"/>
                <a:ext cx="5823188" cy="36866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  <m:d>
                              <m:d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 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+4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pPr>
                  <a:spcAft>
                    <a:spcPts val="1800"/>
                  </a:spcAft>
                </a:pPr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b="0" dirty="0"/>
                  <a:t>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i="1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     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i="1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3" y="525822"/>
                <a:ext cx="5823188" cy="368665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23">
            <a:extLst>
              <a:ext uri="{FF2B5EF4-FFF2-40B4-BE49-F238E27FC236}">
                <a16:creationId xmlns:a16="http://schemas.microsoft.com/office/drawing/2014/main" id="{F2D4D8A4-24AF-4E50-88D6-4C7D5142681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51171" y="103149"/>
            <a:ext cx="2236999" cy="2097699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FBCC98-C434-492D-A3E7-C5CD54A4EC27}"/>
              </a:ext>
            </a:extLst>
          </p:cNvPr>
          <p:cNvCxnSpPr>
            <a:stCxn id="23" idx="2"/>
          </p:cNvCxnSpPr>
          <p:nvPr/>
        </p:nvCxnSpPr>
        <p:spPr>
          <a:xfrm flipV="1">
            <a:off x="4580904" y="5168509"/>
            <a:ext cx="2487177" cy="269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0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/>
              <p:nvPr/>
            </p:nvSpPr>
            <p:spPr>
              <a:xfrm>
                <a:off x="4664738" y="3222947"/>
                <a:ext cx="1791965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2000" i="1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E62732-1E4B-4638-8C7A-7306EE8FF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738" y="3222947"/>
                <a:ext cx="1791965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/>
              <p:nvPr/>
            </p:nvSpPr>
            <p:spPr>
              <a:xfrm>
                <a:off x="571598" y="683833"/>
                <a:ext cx="759402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800" dirty="0">
                    <a:latin typeface="Comic Sans MS" panose="030F0702030302020204" pitchFamily="66" charset="0"/>
                  </a:rPr>
                  <a:t>So the sum of the areas of the two other triangles is </a:t>
                </a:r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GB" sz="2800" b="0" i="0" dirty="0" smtClean="0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, as required.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9B162-7D6D-42E2-85D5-A94BB8CC00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98" y="683833"/>
                <a:ext cx="7594026" cy="954107"/>
              </a:xfrm>
              <a:prstGeom prst="rect">
                <a:avLst/>
              </a:prstGeom>
              <a:blipFill>
                <a:blip r:embed="rId4"/>
                <a:stretch>
                  <a:fillRect l="-1685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C8533E1-F6BA-4FDF-8CDB-DC078ABFCB73}"/>
                  </a:ext>
                </a:extLst>
              </p:cNvPr>
              <p:cNvSpPr txBox="1"/>
              <p:nvPr/>
            </p:nvSpPr>
            <p:spPr>
              <a:xfrm>
                <a:off x="4930551" y="5035372"/>
                <a:ext cx="8396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C8533E1-F6BA-4FDF-8CDB-DC078ABFCB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551" y="5035372"/>
                <a:ext cx="839653" cy="4364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4B1C23F-A96A-4201-ABDC-D90924F0FA0F}"/>
                  </a:ext>
                </a:extLst>
              </p:cNvPr>
              <p:cNvSpPr txBox="1"/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4B1C23F-A96A-4201-ABDC-D90924F0FA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0FCE0A-EE7A-4382-9214-C9BF98779CD6}"/>
                  </a:ext>
                </a:extLst>
              </p:cNvPr>
              <p:cNvSpPr txBox="1"/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0FCE0A-EE7A-4382-9214-C9BF98779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4D1FAA8-7B74-4C9B-8DC7-341B1D1558CF}"/>
                  </a:ext>
                </a:extLst>
              </p:cNvPr>
              <p:cNvSpPr/>
              <p:nvPr/>
            </p:nvSpPr>
            <p:spPr>
              <a:xfrm>
                <a:off x="4867474" y="3981578"/>
                <a:ext cx="1407758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600" dirty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sz="3600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GB" sz="3600" dirty="0">
                          <a:latin typeface="Cambria Math" panose="02040503050406030204" pitchFamily="18" charset="0"/>
                        </a:rPr>
                        <m:t>B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4D1FAA8-7B74-4C9B-8DC7-341B1D1558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474" y="3981578"/>
                <a:ext cx="1407758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346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5501E-84CF-4694-985C-C2F0FD784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700DD-0326-458D-96CD-FBA2DEE00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418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B5963-193D-40BB-BD5E-62996CBC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BEEF71-2BE6-435F-AB75-2E0101D9EF8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The blue dots in the </a:t>
                </a:r>
                <a:r>
                  <a:rPr lang="en-GB" dirty="0" err="1"/>
                  <a:t>Geogebra</a:t>
                </a:r>
                <a:r>
                  <a:rPr lang="en-GB" dirty="0"/>
                  <a:t> file can be moved horizontally to show that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dirty="0"/>
                  <a:t>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As an extension, you could ask the more advanced students why the height of the top vertex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 remains constant whilst the common vertex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is moved.  That </a:t>
                </a:r>
                <a:r>
                  <a:rPr lang="en-GB"/>
                  <a:t>should keep them </a:t>
                </a:r>
                <a:r>
                  <a:rPr lang="en-GB" dirty="0"/>
                  <a:t>busy for a while!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BEEF71-2BE6-435F-AB75-2E0101D9EF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 r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2572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3DBEC-1447-4D0B-9CF5-40C82CF883CB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D19599-CB73-40C4-8697-DD0F8D79D19B}"/>
              </a:ext>
            </a:extLst>
          </p:cNvPr>
          <p:cNvGrpSpPr/>
          <p:nvPr/>
        </p:nvGrpSpPr>
        <p:grpSpPr>
          <a:xfrm>
            <a:off x="3458474" y="1816610"/>
            <a:ext cx="5380726" cy="4562997"/>
            <a:chOff x="3458474" y="1816610"/>
            <a:chExt cx="5380726" cy="456299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67C70F7-FBCA-4DAA-9032-703B478A15E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458474" y="1816610"/>
              <a:ext cx="5380726" cy="4562997"/>
              <a:chOff x="2113434" y="347635"/>
              <a:chExt cx="6725766" cy="570362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3CF53072-80AA-41AC-A019-C18A0A45E92A}"/>
                  </a:ext>
                </a:extLst>
              </p:cNvPr>
              <p:cNvSpPr/>
              <p:nvPr/>
            </p:nvSpPr>
            <p:spPr>
              <a:xfrm>
                <a:off x="2636618" y="4537421"/>
                <a:ext cx="1756054" cy="1513840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37CA30D0-C286-4F8A-A396-E361EC5FD6CA}"/>
                  </a:ext>
                </a:extLst>
              </p:cNvPr>
              <p:cNvSpPr/>
              <p:nvPr/>
            </p:nvSpPr>
            <p:spPr>
              <a:xfrm>
                <a:off x="4419375" y="2204720"/>
                <a:ext cx="4419825" cy="3846542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3402215-9756-44C0-A95B-563381F1FB0F}"/>
                  </a:ext>
                </a:extLst>
              </p:cNvPr>
              <p:cNvSpPr/>
              <p:nvPr/>
            </p:nvSpPr>
            <p:spPr>
              <a:xfrm rot="19380000">
                <a:off x="2113434" y="347635"/>
                <a:ext cx="3892772" cy="3360085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/>
                <p:nvPr/>
              </p:nvSpPr>
              <p:spPr>
                <a:xfrm>
                  <a:off x="4251029" y="5848806"/>
                  <a:ext cx="553485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1029" y="5848806"/>
                  <a:ext cx="553485" cy="43640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/>
                <p:nvPr/>
              </p:nvSpPr>
              <p:spPr>
                <a:xfrm>
                  <a:off x="6585352" y="5209552"/>
                  <a:ext cx="696153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5352" y="5209552"/>
                  <a:ext cx="696153" cy="43640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3602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3DBEC-1447-4D0B-9CF5-40C82CF883CB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D19599-CB73-40C4-8697-DD0F8D79D19B}"/>
              </a:ext>
            </a:extLst>
          </p:cNvPr>
          <p:cNvGrpSpPr/>
          <p:nvPr/>
        </p:nvGrpSpPr>
        <p:grpSpPr>
          <a:xfrm>
            <a:off x="3458474" y="1816610"/>
            <a:ext cx="5380726" cy="4562997"/>
            <a:chOff x="3458474" y="1816610"/>
            <a:chExt cx="5380726" cy="456299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67C70F7-FBCA-4DAA-9032-703B478A15E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458474" y="1816610"/>
              <a:ext cx="5380726" cy="4562997"/>
              <a:chOff x="2113434" y="347635"/>
              <a:chExt cx="6725766" cy="570362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3CF53072-80AA-41AC-A019-C18A0A45E92A}"/>
                  </a:ext>
                </a:extLst>
              </p:cNvPr>
              <p:cNvSpPr/>
              <p:nvPr/>
            </p:nvSpPr>
            <p:spPr>
              <a:xfrm>
                <a:off x="2636618" y="4537421"/>
                <a:ext cx="1756054" cy="1513840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37CA30D0-C286-4F8A-A396-E361EC5FD6CA}"/>
                  </a:ext>
                </a:extLst>
              </p:cNvPr>
              <p:cNvSpPr/>
              <p:nvPr/>
            </p:nvSpPr>
            <p:spPr>
              <a:xfrm>
                <a:off x="4419375" y="2204720"/>
                <a:ext cx="4419825" cy="3846542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3402215-9756-44C0-A95B-563381F1FB0F}"/>
                  </a:ext>
                </a:extLst>
              </p:cNvPr>
              <p:cNvSpPr/>
              <p:nvPr/>
            </p:nvSpPr>
            <p:spPr>
              <a:xfrm rot="19380000">
                <a:off x="2113434" y="347635"/>
                <a:ext cx="3892772" cy="3360085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/>
                <p:nvPr/>
              </p:nvSpPr>
              <p:spPr>
                <a:xfrm>
                  <a:off x="4251029" y="5848806"/>
                  <a:ext cx="696153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1029" y="5848806"/>
                  <a:ext cx="696153" cy="43640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/>
                <p:nvPr/>
              </p:nvSpPr>
              <p:spPr>
                <a:xfrm>
                  <a:off x="6585352" y="5209552"/>
                  <a:ext cx="838819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5352" y="5209552"/>
                  <a:ext cx="838819" cy="43640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6294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3DBEC-1447-4D0B-9CF5-40C82CF883CB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9D19599-CB73-40C4-8697-DD0F8D79D19B}"/>
              </a:ext>
            </a:extLst>
          </p:cNvPr>
          <p:cNvGrpSpPr/>
          <p:nvPr/>
        </p:nvGrpSpPr>
        <p:grpSpPr>
          <a:xfrm>
            <a:off x="3458474" y="1816610"/>
            <a:ext cx="5380726" cy="4562997"/>
            <a:chOff x="3458474" y="1816610"/>
            <a:chExt cx="5380726" cy="456299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67C70F7-FBCA-4DAA-9032-703B478A15E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458474" y="1816610"/>
              <a:ext cx="5380726" cy="4562997"/>
              <a:chOff x="2113434" y="347635"/>
              <a:chExt cx="6725766" cy="570362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3CF53072-80AA-41AC-A019-C18A0A45E92A}"/>
                  </a:ext>
                </a:extLst>
              </p:cNvPr>
              <p:cNvSpPr/>
              <p:nvPr/>
            </p:nvSpPr>
            <p:spPr>
              <a:xfrm>
                <a:off x="2636618" y="4537421"/>
                <a:ext cx="1756054" cy="1513840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37CA30D0-C286-4F8A-A396-E361EC5FD6CA}"/>
                  </a:ext>
                </a:extLst>
              </p:cNvPr>
              <p:cNvSpPr/>
              <p:nvPr/>
            </p:nvSpPr>
            <p:spPr>
              <a:xfrm>
                <a:off x="4419375" y="2204720"/>
                <a:ext cx="4419825" cy="3846542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3402215-9756-44C0-A95B-563381F1FB0F}"/>
                  </a:ext>
                </a:extLst>
              </p:cNvPr>
              <p:cNvSpPr/>
              <p:nvPr/>
            </p:nvSpPr>
            <p:spPr>
              <a:xfrm rot="19380000">
                <a:off x="2113434" y="347635"/>
                <a:ext cx="3892772" cy="3360085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/>
                <p:nvPr/>
              </p:nvSpPr>
              <p:spPr>
                <a:xfrm>
                  <a:off x="4149429" y="5848806"/>
                  <a:ext cx="838819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9429" y="5848806"/>
                  <a:ext cx="838819" cy="43640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/>
                <p:nvPr/>
              </p:nvSpPr>
              <p:spPr>
                <a:xfrm>
                  <a:off x="6585352" y="5209552"/>
                  <a:ext cx="838819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  <m:rad>
                          <m:radPr>
                            <m:degHide m:val="on"/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81EB9BD-85FD-4133-9922-654A701B13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5352" y="5209552"/>
                  <a:ext cx="838819" cy="43640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5989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DE11B3B-3BF0-4049-9E1E-B40D3A5625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3DBEC-1447-4D0B-9CF5-40C82CF883CB}"/>
              </a:ext>
            </a:extLst>
          </p:cNvPr>
          <p:cNvSpPr txBox="1"/>
          <p:nvPr/>
        </p:nvSpPr>
        <p:spPr>
          <a:xfrm>
            <a:off x="771540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39269" y="5848806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269" y="5848806"/>
                <a:ext cx="838819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81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22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39269" y="5848806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269" y="5848806"/>
                <a:ext cx="696153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0B282EC-0324-4232-A912-0E89E138CA5F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3581FB-B331-47AE-9B16-78390AD36AB1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76347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220549" y="5848806"/>
                <a:ext cx="553485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549" y="5848806"/>
                <a:ext cx="553485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49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A317A94-3771-49CC-ACAF-5563C56602A0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8748F4-9D30-46D7-807A-42376CAE6DB1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24332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49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81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E240B2AD-075E-46C0-A138-2A1DCF0241D7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688828-F175-4A77-A4B9-1B342715E687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202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49429" y="5848806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429" y="5848806"/>
                <a:ext cx="696153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7990A72-0194-4F90-8301-B7121D469A6B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3E999D-EB1C-4254-8F6A-14793578D691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96190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49429" y="5848806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9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429" y="5848806"/>
                <a:ext cx="696153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ECF8B2B-4361-4C21-945A-F43854A47670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49386A-EEB4-431B-8D98-2212C2B0A0E9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344884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271349" y="5848806"/>
                <a:ext cx="553485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349" y="5848806"/>
                <a:ext cx="553485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696153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60C0DFE-2076-4BE8-97E0-4EBE317CAA42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8FD76A-EA3D-40D0-8539-168ED8291E9A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9004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240869" y="5848806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9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869" y="5848806"/>
                <a:ext cx="696153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886BD13-72E0-48DD-A1D3-AFE3B4AE733C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98C86-98BC-4F4D-9D94-D6825651E0D9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73168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64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19398D5-92AE-436F-88B6-EA12A48FD733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6542F2-5C56-4C2A-A7C0-E2E4A3728AB4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70499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1816610"/>
            <a:ext cx="38631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shaded triangles are all equilateral.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The exact areas of two triangles are given.</a:t>
            </a: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What is the exact sum of the areas of the other two triangles?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64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429" y="5848806"/>
                <a:ext cx="838819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981487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100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981487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41AEC32-A216-46D2-9203-7418B71093D7}"/>
              </a:ext>
            </a:extLst>
          </p:cNvPr>
          <p:cNvSpPr txBox="1"/>
          <p:nvPr/>
        </p:nvSpPr>
        <p:spPr>
          <a:xfrm>
            <a:off x="7919720" y="878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A352BF-DD27-48C0-9B98-70D30C4B9302}"/>
              </a:ext>
            </a:extLst>
          </p:cNvPr>
          <p:cNvSpPr txBox="1"/>
          <p:nvPr/>
        </p:nvSpPr>
        <p:spPr>
          <a:xfrm>
            <a:off x="7481724" y="2168761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93170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3722972" y="5574002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972" y="5574002"/>
                <a:ext cx="527709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7939529" y="455582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9529" y="4555821"/>
                <a:ext cx="527709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C9021F-B0BB-491A-9E45-0BD48219A0CA}"/>
              </a:ext>
            </a:extLst>
          </p:cNvPr>
          <p:cNvCxnSpPr>
            <a:stCxn id="23" idx="2"/>
            <a:endCxn id="5" idx="3"/>
          </p:cNvCxnSpPr>
          <p:nvPr/>
        </p:nvCxnSpPr>
        <p:spPr>
          <a:xfrm flipH="1">
            <a:off x="4579467" y="5171199"/>
            <a:ext cx="1437" cy="1208407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98DBE1-73FE-41C5-B22F-7316983221B1}"/>
              </a:ext>
            </a:extLst>
          </p:cNvPr>
          <p:cNvCxnSpPr>
            <a:cxnSpLocks/>
            <a:endCxn id="22" idx="3"/>
          </p:cNvCxnSpPr>
          <p:nvPr/>
        </p:nvCxnSpPr>
        <p:spPr>
          <a:xfrm>
            <a:off x="7068082" y="3290292"/>
            <a:ext cx="3151" cy="308931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/>
              <p:nvPr/>
            </p:nvSpPr>
            <p:spPr>
              <a:xfrm>
                <a:off x="4717169" y="637960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169" y="6379606"/>
                <a:ext cx="385042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/>
              <p:nvPr/>
            </p:nvSpPr>
            <p:spPr>
              <a:xfrm>
                <a:off x="5974187" y="637960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187" y="637960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98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3722972" y="5574002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972" y="5574002"/>
                <a:ext cx="527709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7939529" y="4555821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9529" y="4555821"/>
                <a:ext cx="527709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C9021F-B0BB-491A-9E45-0BD48219A0CA}"/>
              </a:ext>
            </a:extLst>
          </p:cNvPr>
          <p:cNvCxnSpPr>
            <a:stCxn id="23" idx="2"/>
            <a:endCxn id="5" idx="3"/>
          </p:cNvCxnSpPr>
          <p:nvPr/>
        </p:nvCxnSpPr>
        <p:spPr>
          <a:xfrm flipH="1">
            <a:off x="4579467" y="5171199"/>
            <a:ext cx="1437" cy="1208407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98DBE1-73FE-41C5-B22F-7316983221B1}"/>
              </a:ext>
            </a:extLst>
          </p:cNvPr>
          <p:cNvCxnSpPr>
            <a:cxnSpLocks/>
            <a:endCxn id="22" idx="3"/>
          </p:cNvCxnSpPr>
          <p:nvPr/>
        </p:nvCxnSpPr>
        <p:spPr>
          <a:xfrm>
            <a:off x="7068082" y="3290292"/>
            <a:ext cx="3151" cy="308931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/>
              <p:nvPr/>
            </p:nvSpPr>
            <p:spPr>
              <a:xfrm>
                <a:off x="4717169" y="637960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169" y="6379606"/>
                <a:ext cx="385042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/>
              <p:nvPr/>
            </p:nvSpPr>
            <p:spPr>
              <a:xfrm>
                <a:off x="5974187" y="6379606"/>
                <a:ext cx="3850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187" y="6379606"/>
                <a:ext cx="385042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Manual Input 5">
            <a:extLst>
              <a:ext uri="{FF2B5EF4-FFF2-40B4-BE49-F238E27FC236}">
                <a16:creationId xmlns:a16="http://schemas.microsoft.com/office/drawing/2014/main" id="{06D60AEE-9B18-478E-8F20-8EA7721F8A3B}"/>
              </a:ext>
            </a:extLst>
          </p:cNvPr>
          <p:cNvSpPr/>
          <p:nvPr/>
        </p:nvSpPr>
        <p:spPr>
          <a:xfrm>
            <a:off x="4579467" y="3302308"/>
            <a:ext cx="2488614" cy="3077298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7 w 10000"/>
              <a:gd name="connsiteY0" fmla="*/ 61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7 w 10000"/>
              <a:gd name="connsiteY4" fmla="*/ 61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57" y="61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57" y="61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32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C9021F-B0BB-491A-9E45-0BD48219A0CA}"/>
              </a:ext>
            </a:extLst>
          </p:cNvPr>
          <p:cNvCxnSpPr>
            <a:cxnSpLocks/>
          </p:cNvCxnSpPr>
          <p:nvPr/>
        </p:nvCxnSpPr>
        <p:spPr>
          <a:xfrm flipH="1">
            <a:off x="4579467" y="5171199"/>
            <a:ext cx="1437" cy="1208407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98DBE1-73FE-41C5-B22F-7316983221B1}"/>
              </a:ext>
            </a:extLst>
          </p:cNvPr>
          <p:cNvCxnSpPr>
            <a:cxnSpLocks/>
          </p:cNvCxnSpPr>
          <p:nvPr/>
        </p:nvCxnSpPr>
        <p:spPr>
          <a:xfrm>
            <a:off x="7068082" y="3290292"/>
            <a:ext cx="3151" cy="308931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/>
              <p:nvPr/>
            </p:nvSpPr>
            <p:spPr>
              <a:xfrm>
                <a:off x="5553595" y="6379606"/>
                <a:ext cx="5277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4CE5FC-E27B-4D89-A6A4-A3B8FF97DA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595" y="6379606"/>
                <a:ext cx="527709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/>
              <p:nvPr/>
            </p:nvSpPr>
            <p:spPr>
              <a:xfrm>
                <a:off x="7067571" y="4834949"/>
                <a:ext cx="696152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9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A5DEC70-01CA-4926-BDBC-75D426F77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71" y="4834949"/>
                <a:ext cx="696152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Manual Input 5">
            <a:extLst>
              <a:ext uri="{FF2B5EF4-FFF2-40B4-BE49-F238E27FC236}">
                <a16:creationId xmlns:a16="http://schemas.microsoft.com/office/drawing/2014/main" id="{06D60AEE-9B18-478E-8F20-8EA7721F8A3B}"/>
              </a:ext>
            </a:extLst>
          </p:cNvPr>
          <p:cNvSpPr/>
          <p:nvPr/>
        </p:nvSpPr>
        <p:spPr>
          <a:xfrm>
            <a:off x="4579467" y="3302308"/>
            <a:ext cx="2488614" cy="3077298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7 w 10000"/>
              <a:gd name="connsiteY0" fmla="*/ 61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7 w 10000"/>
              <a:gd name="connsiteY4" fmla="*/ 61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57" y="61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57" y="61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F27A3B7-22F4-47A0-BD93-1913673A55FA}"/>
                  </a:ext>
                </a:extLst>
              </p:cNvPr>
              <p:cNvSpPr txBox="1"/>
              <p:nvPr/>
            </p:nvSpPr>
            <p:spPr>
              <a:xfrm>
                <a:off x="3884019" y="5672415"/>
                <a:ext cx="696153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F27A3B7-22F4-47A0-BD93-1913673A55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019" y="5672415"/>
                <a:ext cx="696153" cy="4364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63B110-BB88-4511-AB9D-9308661A2DAB}"/>
                  </a:ext>
                </a:extLst>
              </p:cNvPr>
              <p:cNvSpPr txBox="1"/>
              <p:nvPr/>
            </p:nvSpPr>
            <p:spPr>
              <a:xfrm>
                <a:off x="304800" y="1816610"/>
                <a:ext cx="4469612" cy="13722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>
                    <a:latin typeface="Comic Sans MS" panose="030F0702030302020204" pitchFamily="66" charset="0"/>
                  </a:rPr>
                  <a:t>Area 	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+9</m:t>
                        </m:r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225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763B110-BB88-4511-AB9D-9308661A2D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816610"/>
                <a:ext cx="4469612" cy="1372299"/>
              </a:xfrm>
              <a:prstGeom prst="rect">
                <a:avLst/>
              </a:prstGeom>
              <a:blipFill>
                <a:blip r:embed="rId6"/>
                <a:stretch>
                  <a:fillRect l="-2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0F741FD-2EF2-48A1-821E-513B77477B33}"/>
                  </a:ext>
                </a:extLst>
              </p:cNvPr>
              <p:cNvSpPr txBox="1"/>
              <p:nvPr/>
            </p:nvSpPr>
            <p:spPr>
              <a:xfrm>
                <a:off x="5489891" y="3867843"/>
                <a:ext cx="3894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0F741FD-2EF2-48A1-821E-513B77477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891" y="3867843"/>
                <a:ext cx="389401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0E7F65-8480-48A4-B277-64DD0827C1F4}"/>
                  </a:ext>
                </a:extLst>
              </p:cNvPr>
              <p:cNvSpPr txBox="1"/>
              <p:nvPr/>
            </p:nvSpPr>
            <p:spPr>
              <a:xfrm>
                <a:off x="330751" y="3899052"/>
                <a:ext cx="4469612" cy="1799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−6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             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225+27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	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=252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0E7F65-8480-48A4-B277-64DD0827C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751" y="3899052"/>
                <a:ext cx="4469612" cy="17994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62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build="p"/>
      <p:bldP spid="21" grpId="0"/>
      <p:bldP spid="2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3C54CE9A-CDBD-494C-BCAD-4BB5940B5BE0}"/>
              </a:ext>
            </a:extLst>
          </p:cNvPr>
          <p:cNvSpPr/>
          <p:nvPr/>
        </p:nvSpPr>
        <p:spPr>
          <a:xfrm rot="19380000">
            <a:off x="3458474" y="1816610"/>
            <a:ext cx="3114283" cy="2688124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D9C6A7-E7D8-4606-BAE1-DADBDB96CCD8}"/>
                  </a:ext>
                </a:extLst>
              </p:cNvPr>
              <p:cNvSpPr txBox="1"/>
              <p:nvPr/>
            </p:nvSpPr>
            <p:spPr>
              <a:xfrm>
                <a:off x="5489891" y="3867843"/>
                <a:ext cx="3894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D9C6A7-E7D8-4606-BAE1-DADBDB96C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891" y="3867843"/>
                <a:ext cx="38940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A4EA26-9E4D-486B-97F9-F1C9BFAC6B71}"/>
                  </a:ext>
                </a:extLst>
              </p:cNvPr>
              <p:cNvSpPr txBox="1"/>
              <p:nvPr/>
            </p:nvSpPr>
            <p:spPr>
              <a:xfrm>
                <a:off x="304800" y="1816610"/>
                <a:ext cx="4469612" cy="2916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>
                    <a:latin typeface="Comic Sans MS" panose="030F0702030302020204" pitchFamily="66" charset="0"/>
                  </a:rPr>
                  <a:t>Area 	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h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4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252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A4EA26-9E4D-486B-97F9-F1C9BFAC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816610"/>
                <a:ext cx="4469612" cy="2916761"/>
              </a:xfrm>
              <a:prstGeom prst="rect">
                <a:avLst/>
              </a:prstGeom>
              <a:blipFill>
                <a:blip r:embed="rId3"/>
                <a:stretch>
                  <a:fillRect l="-2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2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3400" y="878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SIC_8x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AFA6CC7-4441-469D-8499-CFB6D6B76071}"/>
                  </a:ext>
                </a:extLst>
              </p:cNvPr>
              <p:cNvSpPr txBox="1"/>
              <p:nvPr/>
            </p:nvSpPr>
            <p:spPr>
              <a:xfrm>
                <a:off x="186331" y="1043341"/>
                <a:ext cx="6951660" cy="1254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GB" sz="2400" dirty="0">
                    <a:latin typeface="Comic Sans MS" panose="030F0702030302020204" pitchFamily="66" charset="0"/>
                  </a:rPr>
                  <a:t>Total area 	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252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225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+18</m:t>
                    </m:r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Aft>
                    <a:spcPts val="1800"/>
                  </a:spcAft>
                </a:pPr>
                <a:r>
                  <a:rPr lang="en-GB" sz="2400" dirty="0"/>
                  <a:t>		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234</m:t>
                    </m:r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AFA6CC7-4441-469D-8499-CFB6D6B760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31" y="1043341"/>
                <a:ext cx="6951660" cy="1254895"/>
              </a:xfrm>
              <a:prstGeom prst="rect">
                <a:avLst/>
              </a:prstGeom>
              <a:blipFill>
                <a:blip r:embed="rId7"/>
                <a:stretch>
                  <a:fillRect l="-14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90335C0D-810A-4916-90DC-F4CE83262D0A}"/>
              </a:ext>
            </a:extLst>
          </p:cNvPr>
          <p:cNvGrpSpPr/>
          <p:nvPr/>
        </p:nvGrpSpPr>
        <p:grpSpPr>
          <a:xfrm>
            <a:off x="3220711" y="1816610"/>
            <a:ext cx="5618489" cy="4562997"/>
            <a:chOff x="3220711" y="1816610"/>
            <a:chExt cx="5618489" cy="456299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67C70F7-FBCA-4DAA-9032-703B478A15E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458474" y="1816610"/>
              <a:ext cx="5380726" cy="4562997"/>
              <a:chOff x="2113434" y="347635"/>
              <a:chExt cx="6725766" cy="570362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3CF53072-80AA-41AC-A019-C18A0A45E92A}"/>
                  </a:ext>
                </a:extLst>
              </p:cNvPr>
              <p:cNvSpPr/>
              <p:nvPr/>
            </p:nvSpPr>
            <p:spPr>
              <a:xfrm>
                <a:off x="2636618" y="4537421"/>
                <a:ext cx="1756054" cy="1513840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37CA30D0-C286-4F8A-A396-E361EC5FD6CA}"/>
                  </a:ext>
                </a:extLst>
              </p:cNvPr>
              <p:cNvSpPr/>
              <p:nvPr/>
            </p:nvSpPr>
            <p:spPr>
              <a:xfrm>
                <a:off x="4419375" y="2204720"/>
                <a:ext cx="4419825" cy="3846542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3402215-9756-44C0-A95B-563381F1FB0F}"/>
                  </a:ext>
                </a:extLst>
              </p:cNvPr>
              <p:cNvSpPr/>
              <p:nvPr/>
            </p:nvSpPr>
            <p:spPr>
              <a:xfrm rot="19380000">
                <a:off x="2113434" y="347635"/>
                <a:ext cx="3892772" cy="3360085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/>
                <p:nvPr/>
              </p:nvSpPr>
              <p:spPr>
                <a:xfrm>
                  <a:off x="3220711" y="5555856"/>
                  <a:ext cx="838819" cy="4364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  <m:rad>
                          <m:radPr>
                            <m:degHide m:val="on"/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320715DA-6198-47B4-A25F-FD3EADEDAE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0711" y="5555856"/>
                  <a:ext cx="838819" cy="43640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C9021F-B0BB-491A-9E45-0BD48219A0CA}"/>
                </a:ext>
              </a:extLst>
            </p:cNvPr>
            <p:cNvCxnSpPr>
              <a:stCxn id="23" idx="2"/>
              <a:endCxn id="5" idx="3"/>
            </p:cNvCxnSpPr>
            <p:nvPr/>
          </p:nvCxnSpPr>
          <p:spPr>
            <a:xfrm flipH="1">
              <a:off x="4579467" y="5171199"/>
              <a:ext cx="1437" cy="1208407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C98DBE1-73FE-41C5-B22F-7316983221B1}"/>
                </a:ext>
              </a:extLst>
            </p:cNvPr>
            <p:cNvCxnSpPr>
              <a:cxnSpLocks/>
              <a:endCxn id="22" idx="3"/>
            </p:cNvCxnSpPr>
            <p:nvPr/>
          </p:nvCxnSpPr>
          <p:spPr>
            <a:xfrm>
              <a:off x="7068082" y="3290292"/>
              <a:ext cx="3151" cy="3089315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D8CEE48-1625-44F1-BEA7-F0B9A83806A2}"/>
                    </a:ext>
                  </a:extLst>
                </p:cNvPr>
                <p:cNvSpPr txBox="1"/>
                <p:nvPr/>
              </p:nvSpPr>
              <p:spPr>
                <a:xfrm>
                  <a:off x="7339292" y="5221598"/>
                  <a:ext cx="881588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81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D8CEE48-1625-44F1-BEA7-F0B9A83806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9292" y="5221598"/>
                  <a:ext cx="881588" cy="66851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Flowchart: Manual Input 5">
              <a:extLst>
                <a:ext uri="{FF2B5EF4-FFF2-40B4-BE49-F238E27FC236}">
                  <a16:creationId xmlns:a16="http://schemas.microsoft.com/office/drawing/2014/main" id="{67DDBA4D-0B57-45B5-82FC-B17B4AEC80BB}"/>
                </a:ext>
              </a:extLst>
            </p:cNvPr>
            <p:cNvSpPr/>
            <p:nvPr/>
          </p:nvSpPr>
          <p:spPr>
            <a:xfrm>
              <a:off x="4579467" y="3302308"/>
              <a:ext cx="2488614" cy="3077298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57 w 10000"/>
                <a:gd name="connsiteY0" fmla="*/ 61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57 w 10000"/>
                <a:gd name="connsiteY4" fmla="*/ 61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57" y="610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57" y="610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6F7FD917-5795-421F-93C9-CC2B4FB3DD8B}"/>
                </a:ext>
              </a:extLst>
            </p:cNvPr>
            <p:cNvSpPr/>
            <p:nvPr/>
          </p:nvSpPr>
          <p:spPr>
            <a:xfrm>
              <a:off x="3726418" y="5774057"/>
              <a:ext cx="582116" cy="513329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6DA079D6-5090-4839-850A-287DC414818E}"/>
                    </a:ext>
                  </a:extLst>
                </p:cNvPr>
                <p:cNvSpPr txBox="1"/>
                <p:nvPr/>
              </p:nvSpPr>
              <p:spPr>
                <a:xfrm>
                  <a:off x="5434287" y="5039339"/>
                  <a:ext cx="1024255" cy="6748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225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6DA079D6-5090-4839-850A-287DC41481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4287" y="5039339"/>
                  <a:ext cx="1024255" cy="6748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29C02AA-4508-43D6-A3FA-D010E0819664}"/>
                    </a:ext>
                  </a:extLst>
                </p:cNvPr>
                <p:cNvSpPr txBox="1"/>
                <p:nvPr/>
              </p:nvSpPr>
              <p:spPr>
                <a:xfrm>
                  <a:off x="4835920" y="3156132"/>
                  <a:ext cx="1024255" cy="6748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252</m:t>
                            </m:r>
                          </m:num>
                          <m:den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29C02AA-4508-43D6-A3FA-D010E081966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5920" y="3156132"/>
                  <a:ext cx="1024255" cy="6748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7C184D4-8213-4A43-A460-FB8A2FE75A8C}"/>
                </a:ext>
              </a:extLst>
            </p:cNvPr>
            <p:cNvCxnSpPr>
              <a:stCxn id="5" idx="3"/>
              <a:endCxn id="22" idx="3"/>
            </p:cNvCxnSpPr>
            <p:nvPr/>
          </p:nvCxnSpPr>
          <p:spPr>
            <a:xfrm>
              <a:off x="4579467" y="6379606"/>
              <a:ext cx="2491766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173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E972CEE-B223-4596-848A-CFFEA62C3966}"/>
              </a:ext>
            </a:extLst>
          </p:cNvPr>
          <p:cNvSpPr>
            <a:spLocks/>
          </p:cNvSpPr>
          <p:nvPr/>
        </p:nvSpPr>
        <p:spPr>
          <a:xfrm>
            <a:off x="4238320" y="2122443"/>
            <a:ext cx="2817767" cy="4243245"/>
          </a:xfrm>
          <a:custGeom>
            <a:avLst/>
            <a:gdLst>
              <a:gd name="connsiteX0" fmla="*/ 0 w 2865474"/>
              <a:gd name="connsiteY0" fmla="*/ 0 h 3157870"/>
              <a:gd name="connsiteX1" fmla="*/ 2865474 w 2865474"/>
              <a:gd name="connsiteY1" fmla="*/ 1190846 h 3157870"/>
              <a:gd name="connsiteX2" fmla="*/ 1743740 w 2865474"/>
              <a:gd name="connsiteY2" fmla="*/ 3157870 h 3157870"/>
              <a:gd name="connsiteX3" fmla="*/ 366823 w 2865474"/>
              <a:gd name="connsiteY3" fmla="*/ 3072809 h 3157870"/>
              <a:gd name="connsiteX4" fmla="*/ 0 w 2865474"/>
              <a:gd name="connsiteY4" fmla="*/ 0 h 3157870"/>
              <a:gd name="connsiteX0" fmla="*/ 0 w 2865474"/>
              <a:gd name="connsiteY0" fmla="*/ 0 h 4306186"/>
              <a:gd name="connsiteX1" fmla="*/ 2865474 w 2865474"/>
              <a:gd name="connsiteY1" fmla="*/ 1190846 h 4306186"/>
              <a:gd name="connsiteX2" fmla="*/ 1095154 w 2865474"/>
              <a:gd name="connsiteY2" fmla="*/ 4306186 h 4306186"/>
              <a:gd name="connsiteX3" fmla="*/ 366823 w 2865474"/>
              <a:gd name="connsiteY3" fmla="*/ 3072809 h 4306186"/>
              <a:gd name="connsiteX4" fmla="*/ 0 w 2865474"/>
              <a:gd name="connsiteY4" fmla="*/ 0 h 4306186"/>
              <a:gd name="connsiteX0" fmla="*/ 0 w 2849571"/>
              <a:gd name="connsiteY0" fmla="*/ 0 h 4298155"/>
              <a:gd name="connsiteX1" fmla="*/ 2849571 w 2849571"/>
              <a:gd name="connsiteY1" fmla="*/ 1182815 h 4298155"/>
              <a:gd name="connsiteX2" fmla="*/ 1079251 w 2849571"/>
              <a:gd name="connsiteY2" fmla="*/ 4298155 h 4298155"/>
              <a:gd name="connsiteX3" fmla="*/ 350920 w 2849571"/>
              <a:gd name="connsiteY3" fmla="*/ 3064778 h 4298155"/>
              <a:gd name="connsiteX4" fmla="*/ 0 w 2849571"/>
              <a:gd name="connsiteY4" fmla="*/ 0 h 4298155"/>
              <a:gd name="connsiteX0" fmla="*/ 0 w 2849571"/>
              <a:gd name="connsiteY0" fmla="*/ 0 h 4298155"/>
              <a:gd name="connsiteX1" fmla="*/ 2849571 w 2849571"/>
              <a:gd name="connsiteY1" fmla="*/ 1182815 h 4298155"/>
              <a:gd name="connsiteX2" fmla="*/ 1079251 w 2849571"/>
              <a:gd name="connsiteY2" fmla="*/ 4298155 h 4298155"/>
              <a:gd name="connsiteX3" fmla="*/ 350920 w 2849571"/>
              <a:gd name="connsiteY3" fmla="*/ 3064778 h 4298155"/>
              <a:gd name="connsiteX4" fmla="*/ 0 w 2849571"/>
              <a:gd name="connsiteY4" fmla="*/ 0 h 4298155"/>
              <a:gd name="connsiteX0" fmla="*/ 0 w 2837644"/>
              <a:gd name="connsiteY0" fmla="*/ 0 h 4298155"/>
              <a:gd name="connsiteX1" fmla="*/ 2837644 w 2837644"/>
              <a:gd name="connsiteY1" fmla="*/ 1198878 h 4298155"/>
              <a:gd name="connsiteX2" fmla="*/ 1079251 w 2837644"/>
              <a:gd name="connsiteY2" fmla="*/ 4298155 h 4298155"/>
              <a:gd name="connsiteX3" fmla="*/ 350920 w 2837644"/>
              <a:gd name="connsiteY3" fmla="*/ 3064778 h 4298155"/>
              <a:gd name="connsiteX4" fmla="*/ 0 w 2837644"/>
              <a:gd name="connsiteY4" fmla="*/ 0 h 4298155"/>
              <a:gd name="connsiteX0" fmla="*/ 0 w 2817766"/>
              <a:gd name="connsiteY0" fmla="*/ 0 h 4278075"/>
              <a:gd name="connsiteX1" fmla="*/ 2817766 w 2817766"/>
              <a:gd name="connsiteY1" fmla="*/ 1178798 h 4278075"/>
              <a:gd name="connsiteX2" fmla="*/ 1059373 w 2817766"/>
              <a:gd name="connsiteY2" fmla="*/ 4278075 h 4278075"/>
              <a:gd name="connsiteX3" fmla="*/ 331042 w 2817766"/>
              <a:gd name="connsiteY3" fmla="*/ 3044698 h 4278075"/>
              <a:gd name="connsiteX4" fmla="*/ 0 w 2817766"/>
              <a:gd name="connsiteY4" fmla="*/ 0 h 4278075"/>
              <a:gd name="connsiteX0" fmla="*/ 0 w 2805839"/>
              <a:gd name="connsiteY0" fmla="*/ 0 h 4278075"/>
              <a:gd name="connsiteX1" fmla="*/ 2805839 w 2805839"/>
              <a:gd name="connsiteY1" fmla="*/ 1178798 h 4278075"/>
              <a:gd name="connsiteX2" fmla="*/ 1059373 w 2805839"/>
              <a:gd name="connsiteY2" fmla="*/ 4278075 h 4278075"/>
              <a:gd name="connsiteX3" fmla="*/ 331042 w 2805839"/>
              <a:gd name="connsiteY3" fmla="*/ 3044698 h 4278075"/>
              <a:gd name="connsiteX4" fmla="*/ 0 w 2805839"/>
              <a:gd name="connsiteY4" fmla="*/ 0 h 4278075"/>
              <a:gd name="connsiteX0" fmla="*/ 0 w 2805839"/>
              <a:gd name="connsiteY0" fmla="*/ 0 h 4282091"/>
              <a:gd name="connsiteX1" fmla="*/ 2805839 w 2805839"/>
              <a:gd name="connsiteY1" fmla="*/ 1182814 h 4282091"/>
              <a:gd name="connsiteX2" fmla="*/ 1059373 w 2805839"/>
              <a:gd name="connsiteY2" fmla="*/ 4282091 h 4282091"/>
              <a:gd name="connsiteX3" fmla="*/ 331042 w 2805839"/>
              <a:gd name="connsiteY3" fmla="*/ 3048714 h 4282091"/>
              <a:gd name="connsiteX4" fmla="*/ 0 w 2805839"/>
              <a:gd name="connsiteY4" fmla="*/ 0 h 4282091"/>
              <a:gd name="connsiteX0" fmla="*/ 0 w 2805839"/>
              <a:gd name="connsiteY0" fmla="*/ 0 h 4274060"/>
              <a:gd name="connsiteX1" fmla="*/ 2805839 w 2805839"/>
              <a:gd name="connsiteY1" fmla="*/ 1182814 h 4274060"/>
              <a:gd name="connsiteX2" fmla="*/ 1043470 w 2805839"/>
              <a:gd name="connsiteY2" fmla="*/ 4274060 h 4274060"/>
              <a:gd name="connsiteX3" fmla="*/ 331042 w 2805839"/>
              <a:gd name="connsiteY3" fmla="*/ 3048714 h 4274060"/>
              <a:gd name="connsiteX4" fmla="*/ 0 w 2805839"/>
              <a:gd name="connsiteY4" fmla="*/ 0 h 4274060"/>
              <a:gd name="connsiteX0" fmla="*/ 0 w 2805839"/>
              <a:gd name="connsiteY0" fmla="*/ 0 h 4274060"/>
              <a:gd name="connsiteX1" fmla="*/ 2805839 w 2805839"/>
              <a:gd name="connsiteY1" fmla="*/ 1182814 h 4274060"/>
              <a:gd name="connsiteX2" fmla="*/ 1043470 w 2805839"/>
              <a:gd name="connsiteY2" fmla="*/ 4274060 h 4274060"/>
              <a:gd name="connsiteX3" fmla="*/ 350921 w 2805839"/>
              <a:gd name="connsiteY3" fmla="*/ 3048714 h 4274060"/>
              <a:gd name="connsiteX4" fmla="*/ 0 w 2805839"/>
              <a:gd name="connsiteY4" fmla="*/ 0 h 4274060"/>
              <a:gd name="connsiteX0" fmla="*/ 0 w 2821742"/>
              <a:gd name="connsiteY0" fmla="*/ 0 h 4278075"/>
              <a:gd name="connsiteX1" fmla="*/ 2821742 w 2821742"/>
              <a:gd name="connsiteY1" fmla="*/ 1186829 h 4278075"/>
              <a:gd name="connsiteX2" fmla="*/ 1059373 w 2821742"/>
              <a:gd name="connsiteY2" fmla="*/ 4278075 h 4278075"/>
              <a:gd name="connsiteX3" fmla="*/ 366824 w 2821742"/>
              <a:gd name="connsiteY3" fmla="*/ 3052729 h 4278075"/>
              <a:gd name="connsiteX4" fmla="*/ 0 w 2821742"/>
              <a:gd name="connsiteY4" fmla="*/ 0 h 4278075"/>
              <a:gd name="connsiteX0" fmla="*/ 0 w 2825717"/>
              <a:gd name="connsiteY0" fmla="*/ 0 h 4217838"/>
              <a:gd name="connsiteX1" fmla="*/ 2825717 w 2825717"/>
              <a:gd name="connsiteY1" fmla="*/ 1126592 h 4217838"/>
              <a:gd name="connsiteX2" fmla="*/ 1063348 w 2825717"/>
              <a:gd name="connsiteY2" fmla="*/ 4217838 h 4217838"/>
              <a:gd name="connsiteX3" fmla="*/ 370799 w 2825717"/>
              <a:gd name="connsiteY3" fmla="*/ 2992492 h 4217838"/>
              <a:gd name="connsiteX4" fmla="*/ 0 w 2825717"/>
              <a:gd name="connsiteY4" fmla="*/ 0 h 4217838"/>
              <a:gd name="connsiteX0" fmla="*/ 0 w 2805839"/>
              <a:gd name="connsiteY0" fmla="*/ 0 h 4298154"/>
              <a:gd name="connsiteX1" fmla="*/ 2805839 w 2805839"/>
              <a:gd name="connsiteY1" fmla="*/ 1206908 h 4298154"/>
              <a:gd name="connsiteX2" fmla="*/ 1043470 w 2805839"/>
              <a:gd name="connsiteY2" fmla="*/ 4298154 h 4298154"/>
              <a:gd name="connsiteX3" fmla="*/ 350921 w 2805839"/>
              <a:gd name="connsiteY3" fmla="*/ 3072808 h 4298154"/>
              <a:gd name="connsiteX4" fmla="*/ 0 w 2805839"/>
              <a:gd name="connsiteY4" fmla="*/ 0 h 4298154"/>
              <a:gd name="connsiteX0" fmla="*/ 0 w 2813791"/>
              <a:gd name="connsiteY0" fmla="*/ 0 h 4270043"/>
              <a:gd name="connsiteX1" fmla="*/ 2813791 w 2813791"/>
              <a:gd name="connsiteY1" fmla="*/ 1178797 h 4270043"/>
              <a:gd name="connsiteX2" fmla="*/ 1051422 w 2813791"/>
              <a:gd name="connsiteY2" fmla="*/ 4270043 h 4270043"/>
              <a:gd name="connsiteX3" fmla="*/ 358873 w 2813791"/>
              <a:gd name="connsiteY3" fmla="*/ 3044697 h 4270043"/>
              <a:gd name="connsiteX4" fmla="*/ 0 w 2813791"/>
              <a:gd name="connsiteY4" fmla="*/ 0 h 4270043"/>
              <a:gd name="connsiteX0" fmla="*/ 0 w 2813791"/>
              <a:gd name="connsiteY0" fmla="*/ 0 h 4286107"/>
              <a:gd name="connsiteX1" fmla="*/ 2813791 w 2813791"/>
              <a:gd name="connsiteY1" fmla="*/ 1194861 h 4286107"/>
              <a:gd name="connsiteX2" fmla="*/ 1051422 w 2813791"/>
              <a:gd name="connsiteY2" fmla="*/ 4286107 h 4286107"/>
              <a:gd name="connsiteX3" fmla="*/ 358873 w 2813791"/>
              <a:gd name="connsiteY3" fmla="*/ 3060761 h 4286107"/>
              <a:gd name="connsiteX4" fmla="*/ 0 w 2813791"/>
              <a:gd name="connsiteY4" fmla="*/ 0 h 4286107"/>
              <a:gd name="connsiteX0" fmla="*/ 0 w 2817767"/>
              <a:gd name="connsiteY0" fmla="*/ 0 h 4286107"/>
              <a:gd name="connsiteX1" fmla="*/ 2817767 w 2817767"/>
              <a:gd name="connsiteY1" fmla="*/ 1198877 h 4286107"/>
              <a:gd name="connsiteX2" fmla="*/ 1051422 w 2817767"/>
              <a:gd name="connsiteY2" fmla="*/ 4286107 h 4286107"/>
              <a:gd name="connsiteX3" fmla="*/ 358873 w 2817767"/>
              <a:gd name="connsiteY3" fmla="*/ 3060761 h 4286107"/>
              <a:gd name="connsiteX4" fmla="*/ 0 w 2817767"/>
              <a:gd name="connsiteY4" fmla="*/ 0 h 428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7767" h="4286107">
                <a:moveTo>
                  <a:pt x="0" y="0"/>
                </a:moveTo>
                <a:lnTo>
                  <a:pt x="2817767" y="1198877"/>
                </a:lnTo>
                <a:lnTo>
                  <a:pt x="1051422" y="4286107"/>
                </a:lnTo>
                <a:lnTo>
                  <a:pt x="358873" y="3060761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Three Equilateral Triangles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47975" y="2090245"/>
            <a:ext cx="386316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Note that the unknown area equals the known area!</a:t>
            </a:r>
          </a:p>
          <a:p>
            <a:pPr>
              <a:spcAft>
                <a:spcPts val="1800"/>
              </a:spcAft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spcAft>
                <a:spcPts val="1800"/>
              </a:spcAft>
            </a:pPr>
            <a:r>
              <a:rPr lang="en-GB" sz="2400" dirty="0">
                <a:latin typeface="Comic Sans MS" panose="030F0702030302020204" pitchFamily="66" charset="0"/>
              </a:rPr>
              <a:t>Can you prove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139269" y="5848806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269" y="5848806"/>
                <a:ext cx="838819" cy="4364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81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352" y="5209552"/>
                <a:ext cx="838819" cy="4364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6C1FE0-4735-4339-B3FA-D559F0A55447}"/>
                  </a:ext>
                </a:extLst>
              </p:cNvPr>
              <p:cNvSpPr txBox="1"/>
              <p:nvPr/>
            </p:nvSpPr>
            <p:spPr>
              <a:xfrm>
                <a:off x="4672428" y="3923973"/>
                <a:ext cx="1741631" cy="43640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36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+81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D6C1FE0-4735-4339-B3FA-D559F0A554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428" y="3923973"/>
                <a:ext cx="1741631" cy="4364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47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C67C70F7-FBCA-4DAA-9032-703B478A15E9}"/>
              </a:ext>
            </a:extLst>
          </p:cNvPr>
          <p:cNvGrpSpPr>
            <a:grpSpLocks noChangeAspect="1"/>
          </p:cNvGrpSpPr>
          <p:nvPr/>
        </p:nvGrpSpPr>
        <p:grpSpPr>
          <a:xfrm>
            <a:off x="3458474" y="1816610"/>
            <a:ext cx="5380726" cy="4562997"/>
            <a:chOff x="2113434" y="347635"/>
            <a:chExt cx="6725766" cy="570362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CF53072-80AA-41AC-A019-C18A0A45E92A}"/>
                </a:ext>
              </a:extLst>
            </p:cNvPr>
            <p:cNvSpPr/>
            <p:nvPr/>
          </p:nvSpPr>
          <p:spPr>
            <a:xfrm>
              <a:off x="2636618" y="4537421"/>
              <a:ext cx="1756054" cy="151384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7CA30D0-C286-4F8A-A396-E361EC5FD6CA}"/>
                </a:ext>
              </a:extLst>
            </p:cNvPr>
            <p:cNvSpPr/>
            <p:nvPr/>
          </p:nvSpPr>
          <p:spPr>
            <a:xfrm>
              <a:off x="4419375" y="2204720"/>
              <a:ext cx="4419825" cy="3846542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A3402215-9756-44C0-A95B-563381F1FB0F}"/>
                </a:ext>
              </a:extLst>
            </p:cNvPr>
            <p:cNvSpPr/>
            <p:nvPr/>
          </p:nvSpPr>
          <p:spPr>
            <a:xfrm rot="19380000">
              <a:off x="2113434" y="347635"/>
              <a:ext cx="3892772" cy="3360085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/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715DA-6198-47B4-A25F-FD3EADEDA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611" y="5774057"/>
                <a:ext cx="406778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/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1EB9BD-85FD-4133-9922-654A701B13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171" y="5209552"/>
                <a:ext cx="41755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20BC5D-DC53-4258-80E3-D5D092E0FCEC}"/>
                  </a:ext>
                </a:extLst>
              </p:cNvPr>
              <p:cNvSpPr txBox="1"/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D20BC5D-DC53-4258-80E3-D5D092E0F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615" y="3382436"/>
                <a:ext cx="405944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F9689BB-0401-4712-98E0-169D45DFA8DB}"/>
                  </a:ext>
                </a:extLst>
              </p:cNvPr>
              <p:cNvSpPr txBox="1"/>
              <p:nvPr/>
            </p:nvSpPr>
            <p:spPr>
              <a:xfrm>
                <a:off x="5185412" y="5071361"/>
                <a:ext cx="42780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F9689BB-0401-4712-98E0-169D45DFA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412" y="5071361"/>
                <a:ext cx="42780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3A5EA0-C978-44FC-AF69-9D6070075B6E}"/>
                  </a:ext>
                </a:extLst>
              </p:cNvPr>
              <p:cNvSpPr txBox="1"/>
              <p:nvPr/>
            </p:nvSpPr>
            <p:spPr>
              <a:xfrm>
                <a:off x="4312470" y="6357107"/>
                <a:ext cx="5339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63A5EA0-C978-44FC-AF69-9D6070075B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470" y="6357107"/>
                <a:ext cx="53399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DFA4C1-72CE-422D-8BFA-74B7E13D58F8}"/>
                  </a:ext>
                </a:extLst>
              </p:cNvPr>
              <p:cNvSpPr txBox="1"/>
              <p:nvPr/>
            </p:nvSpPr>
            <p:spPr>
              <a:xfrm>
                <a:off x="6801085" y="6357107"/>
                <a:ext cx="5285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DFA4C1-72CE-422D-8BFA-74B7E13D5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1085" y="6357107"/>
                <a:ext cx="528543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77382E-6275-4300-BD1E-AD3D3A7B8147}"/>
                  </a:ext>
                </a:extLst>
              </p:cNvPr>
              <p:cNvSpPr txBox="1"/>
              <p:nvPr/>
            </p:nvSpPr>
            <p:spPr>
              <a:xfrm>
                <a:off x="3877030" y="3585697"/>
                <a:ext cx="5118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77382E-6275-4300-BD1E-AD3D3A7B8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030" y="3585697"/>
                <a:ext cx="511807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EC52829-9965-4E2F-8B7E-8E71AEC52C9F}"/>
                  </a:ext>
                </a:extLst>
              </p:cNvPr>
              <p:cNvSpPr txBox="1"/>
              <p:nvPr/>
            </p:nvSpPr>
            <p:spPr>
              <a:xfrm>
                <a:off x="280312" y="1205915"/>
                <a:ext cx="4938275" cy="429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/>
                  <a:t>;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/>
                  <a:t>;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EC52829-9965-4E2F-8B7E-8E71AEC52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12" y="1205915"/>
                <a:ext cx="4938275" cy="429092"/>
              </a:xfrm>
              <a:prstGeom prst="rect">
                <a:avLst/>
              </a:prstGeom>
              <a:blipFill>
                <a:blip r:embed="rId10"/>
                <a:stretch>
                  <a:fillRect t="-1429" b="-2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09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  <p:bldP spid="15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1011</Words>
  <Application>Microsoft Office PowerPoint</Application>
  <PresentationFormat>On-screen Show (4:3)</PresentationFormat>
  <Paragraphs>219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Bradley Hand ITC</vt:lpstr>
      <vt:lpstr>Calibri</vt:lpstr>
      <vt:lpstr>Cambria Math</vt:lpstr>
      <vt:lpstr>Comic Sans MS</vt:lpstr>
      <vt:lpstr>Office Theme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PowerPoint Presentation</vt:lpstr>
      <vt:lpstr>Three Equilateral Triangles</vt:lpstr>
      <vt:lpstr>Three Equilateral Triangles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  <vt:lpstr>Three Equilateral Triangles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46</cp:revision>
  <cp:lastPrinted>2020-04-04T14:49:18Z</cp:lastPrinted>
  <dcterms:created xsi:type="dcterms:W3CDTF">2018-06-09T05:00:25Z</dcterms:created>
  <dcterms:modified xsi:type="dcterms:W3CDTF">2020-08-04T21:04:00Z</dcterms:modified>
</cp:coreProperties>
</file>